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72"/>
  </p:notesMasterIdLst>
  <p:handoutMasterIdLst>
    <p:handoutMasterId r:id="rId73"/>
  </p:handoutMasterIdLst>
  <p:sldIdLst>
    <p:sldId id="319" r:id="rId2"/>
    <p:sldId id="312" r:id="rId3"/>
    <p:sldId id="1431" r:id="rId4"/>
    <p:sldId id="1432" r:id="rId5"/>
    <p:sldId id="308" r:id="rId6"/>
    <p:sldId id="1433" r:id="rId7"/>
    <p:sldId id="1424" r:id="rId8"/>
    <p:sldId id="1434" r:id="rId9"/>
    <p:sldId id="1435" r:id="rId10"/>
    <p:sldId id="1436" r:id="rId11"/>
    <p:sldId id="1437" r:id="rId12"/>
    <p:sldId id="1438" r:id="rId13"/>
    <p:sldId id="1439" r:id="rId14"/>
    <p:sldId id="1474" r:id="rId15"/>
    <p:sldId id="1475" r:id="rId16"/>
    <p:sldId id="1476" r:id="rId17"/>
    <p:sldId id="1477" r:id="rId18"/>
    <p:sldId id="1479" r:id="rId19"/>
    <p:sldId id="1480" r:id="rId20"/>
    <p:sldId id="1481" r:id="rId21"/>
    <p:sldId id="1482" r:id="rId22"/>
    <p:sldId id="1483" r:id="rId23"/>
    <p:sldId id="1478" r:id="rId24"/>
    <p:sldId id="1426" r:id="rId25"/>
    <p:sldId id="1440" r:id="rId26"/>
    <p:sldId id="1441" r:id="rId27"/>
    <p:sldId id="1442" r:id="rId28"/>
    <p:sldId id="1443" r:id="rId29"/>
    <p:sldId id="1444" r:id="rId30"/>
    <p:sldId id="1425" r:id="rId31"/>
    <p:sldId id="1445" r:id="rId32"/>
    <p:sldId id="1484" r:id="rId33"/>
    <p:sldId id="1485" r:id="rId34"/>
    <p:sldId id="1486" r:id="rId35"/>
    <p:sldId id="1487" r:id="rId36"/>
    <p:sldId id="1427" r:id="rId37"/>
    <p:sldId id="1488" r:id="rId38"/>
    <p:sldId id="1489" r:id="rId39"/>
    <p:sldId id="1490" r:id="rId40"/>
    <p:sldId id="1491" r:id="rId41"/>
    <p:sldId id="1421" r:id="rId42"/>
    <p:sldId id="1492" r:id="rId43"/>
    <p:sldId id="1446" r:id="rId44"/>
    <p:sldId id="1447" r:id="rId45"/>
    <p:sldId id="1448" r:id="rId46"/>
    <p:sldId id="1449" r:id="rId47"/>
    <p:sldId id="1450" r:id="rId48"/>
    <p:sldId id="1451" r:id="rId49"/>
    <p:sldId id="1493" r:id="rId50"/>
    <p:sldId id="1422" r:id="rId51"/>
    <p:sldId id="1428" r:id="rId52"/>
    <p:sldId id="1452" r:id="rId53"/>
    <p:sldId id="1429" r:id="rId54"/>
    <p:sldId id="1459" r:id="rId55"/>
    <p:sldId id="1460" r:id="rId56"/>
    <p:sldId id="1461" r:id="rId57"/>
    <p:sldId id="1462" r:id="rId58"/>
    <p:sldId id="1463" r:id="rId59"/>
    <p:sldId id="1464" r:id="rId60"/>
    <p:sldId id="1465" r:id="rId61"/>
    <p:sldId id="1466" r:id="rId62"/>
    <p:sldId id="1467" r:id="rId63"/>
    <p:sldId id="1430" r:id="rId64"/>
    <p:sldId id="1468" r:id="rId65"/>
    <p:sldId id="1469" r:id="rId66"/>
    <p:sldId id="1470" r:id="rId67"/>
    <p:sldId id="1471" r:id="rId68"/>
    <p:sldId id="1472" r:id="rId69"/>
    <p:sldId id="1494" r:id="rId70"/>
    <p:sldId id="1473" r:id="rId71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9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8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34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29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7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7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40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3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86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支持向量机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96328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9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支持向量机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115238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3606" progId="Word.Document.12">
                  <p:embed/>
                </p:oleObj>
              </mc:Choice>
              <mc:Fallback>
                <p:oleObj name="Document" r:id="rId2" imgW="8129635" imgH="58736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9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235484"/>
              </p:ext>
            </p:extLst>
          </p:nvPr>
        </p:nvGraphicFramePr>
        <p:xfrm>
          <a:off x="423863" y="982663"/>
          <a:ext cx="7859712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21231" progId="Word.Document.12">
                  <p:embed/>
                </p:oleObj>
              </mc:Choice>
              <mc:Fallback>
                <p:oleObj name="Document" r:id="rId2" imgW="8129635" imgH="31212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863" y="982663"/>
                        <a:ext cx="7859712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9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063130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60638" progId="Word.Document.12">
                  <p:embed/>
                </p:oleObj>
              </mc:Choice>
              <mc:Fallback>
                <p:oleObj name="Document" r:id="rId2" imgW="8129635" imgH="58606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82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678141"/>
              </p:ext>
            </p:extLst>
          </p:nvPr>
        </p:nvGraphicFramePr>
        <p:xfrm>
          <a:off x="531813" y="804863"/>
          <a:ext cx="78613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02335" progId="Word.Document.12">
                  <p:embed/>
                </p:oleObj>
              </mc:Choice>
              <mc:Fallback>
                <p:oleObj name="Document" r:id="rId2" imgW="8129635" imgH="35023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8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8797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3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812233"/>
              </p:ext>
            </p:extLst>
          </p:nvPr>
        </p:nvGraphicFramePr>
        <p:xfrm>
          <a:off x="531813" y="804863"/>
          <a:ext cx="7861300" cy="588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2614" progId="Word.Document.12">
                  <p:embed/>
                </p:oleObj>
              </mc:Choice>
              <mc:Fallback>
                <p:oleObj name="Document" r:id="rId2" imgW="8129635" imgH="60926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8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1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DBDEBF4-F64B-46A7-8E25-C572EFE19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02462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0B7B10-2C77-4DA4-989F-9F852EF8B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23955"/>
              </p:ext>
            </p:extLst>
          </p:nvPr>
        </p:nvGraphicFramePr>
        <p:xfrm>
          <a:off x="641350" y="2217738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7437" progId="Word.Document.12">
                  <p:embed/>
                </p:oleObj>
              </mc:Choice>
              <mc:Fallback>
                <p:oleObj name="Document" r:id="rId4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217738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9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985554"/>
              </p:ext>
            </p:extLst>
          </p:nvPr>
        </p:nvGraphicFramePr>
        <p:xfrm>
          <a:off x="531813" y="804863"/>
          <a:ext cx="7861300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4155" progId="Word.Document.12">
                  <p:embed/>
                </p:oleObj>
              </mc:Choice>
              <mc:Fallback>
                <p:oleObj name="Document" r:id="rId2" imgW="8129635" imgH="47641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65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646483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26084" progId="Word.Document.12">
                  <p:embed/>
                </p:oleObj>
              </mc:Choice>
              <mc:Fallback>
                <p:oleObj name="Document" r:id="rId2" imgW="8129635" imgH="5326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7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033995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8094" progId="Word.Document.12">
                  <p:embed/>
                </p:oleObj>
              </mc:Choice>
              <mc:Fallback>
                <p:oleObj name="Document" r:id="rId2" imgW="8129635" imgH="54780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24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支持向量分类机的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基本原理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599648" y="373548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78620" y="380608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69888" y="3735483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支持向量机的</a:t>
            </a: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命令及应用例子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7670" y="5348869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6642" y="541947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7910" y="5348869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乳腺癌的诊断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245785"/>
              </p:ext>
            </p:extLst>
          </p:nvPr>
        </p:nvGraphicFramePr>
        <p:xfrm>
          <a:off x="531813" y="804863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35421" progId="Word.Document.12">
                  <p:embed/>
                </p:oleObj>
              </mc:Choice>
              <mc:Fallback>
                <p:oleObj name="Document" r:id="rId2" imgW="8129635" imgH="45354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8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046928"/>
              </p:ext>
            </p:extLst>
          </p:nvPr>
        </p:nvGraphicFramePr>
        <p:xfrm>
          <a:off x="531813" y="804863"/>
          <a:ext cx="78613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52044" progId="Word.Document.12">
                  <p:embed/>
                </p:oleObj>
              </mc:Choice>
              <mc:Fallback>
                <p:oleObj name="Document" r:id="rId2" imgW="8129635" imgH="35520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63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15716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7374" progId="Word.Document.12">
                  <p:embed/>
                </p:oleObj>
              </mc:Choice>
              <mc:Fallback>
                <p:oleObj name="Document" r:id="rId2" imgW="8129635" imgH="4387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6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782460"/>
              </p:ext>
            </p:extLst>
          </p:nvPr>
        </p:nvGraphicFramePr>
        <p:xfrm>
          <a:off x="531813" y="804863"/>
          <a:ext cx="7861300" cy="578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93556" progId="Word.Document.12">
                  <p:embed/>
                </p:oleObj>
              </mc:Choice>
              <mc:Fallback>
                <p:oleObj name="Document" r:id="rId2" imgW="8129635" imgH="5993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8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2588" y="612696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9.1.2</a:t>
            </a:r>
            <a:r>
              <a:rPr lang="zh-CN" altLang="zh-CN" sz="4200" b="1">
                <a:solidFill>
                  <a:srgbClr val="319095"/>
                </a:solidFill>
              </a:rPr>
              <a:t>线性支持向量分类机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16042"/>
              </p:ext>
            </p:extLst>
          </p:nvPr>
        </p:nvGraphicFramePr>
        <p:xfrm>
          <a:off x="382588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9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8344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2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379646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95522" progId="Word.Document.12">
                  <p:embed/>
                </p:oleObj>
              </mc:Choice>
              <mc:Fallback>
                <p:oleObj name="Document" r:id="rId2" imgW="8129635" imgH="55955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6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850079"/>
              </p:ext>
            </p:extLst>
          </p:nvPr>
        </p:nvGraphicFramePr>
        <p:xfrm>
          <a:off x="375444" y="603157"/>
          <a:ext cx="8393112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4473" imgH="6295709" progId="Word.Document.12">
                  <p:embed/>
                </p:oleObj>
              </mc:Choice>
              <mc:Fallback>
                <p:oleObj name="Document" r:id="rId2" imgW="8664473" imgH="62957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444" y="603157"/>
                        <a:ext cx="8393112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8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73746"/>
              </p:ext>
            </p:extLst>
          </p:nvPr>
        </p:nvGraphicFramePr>
        <p:xfrm>
          <a:off x="531813" y="804863"/>
          <a:ext cx="7861300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9796" progId="Word.Document.12">
                  <p:embed/>
                </p:oleObj>
              </mc:Choice>
              <mc:Fallback>
                <p:oleObj name="Document" r:id="rId2" imgW="8129635" imgH="46297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5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6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9517"/>
              </p:ext>
            </p:extLst>
          </p:nvPr>
        </p:nvGraphicFramePr>
        <p:xfrm>
          <a:off x="457200" y="766482"/>
          <a:ext cx="822960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78382" imgH="6621969" progId="Word.Document.12">
                  <p:embed/>
                </p:oleObj>
              </mc:Choice>
              <mc:Fallback>
                <p:oleObj name="Document" r:id="rId2" imgW="8478382" imgH="66219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766482"/>
                        <a:ext cx="822960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91663"/>
              </p:ext>
            </p:extLst>
          </p:nvPr>
        </p:nvGraphicFramePr>
        <p:xfrm>
          <a:off x="531813" y="804863"/>
          <a:ext cx="7861300" cy="586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1808" progId="Word.Document.12">
                  <p:embed/>
                </p:oleObj>
              </mc:Choice>
              <mc:Fallback>
                <p:oleObj name="Document" r:id="rId2" imgW="8129635" imgH="60818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6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0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9.1.3  </a:t>
            </a:r>
            <a:r>
              <a:rPr lang="zh-CN" altLang="en-US" sz="4200" b="1">
                <a:solidFill>
                  <a:srgbClr val="319095"/>
                </a:solidFill>
              </a:rPr>
              <a:t>可分</a:t>
            </a:r>
            <a:r>
              <a:rPr lang="zh-CN" altLang="zh-CN" sz="4200" b="1">
                <a:solidFill>
                  <a:srgbClr val="319095"/>
                </a:solidFill>
              </a:rPr>
              <a:t>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948420"/>
              </p:ext>
            </p:extLst>
          </p:nvPr>
        </p:nvGraphicFramePr>
        <p:xfrm>
          <a:off x="384870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53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06628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9697" progId="Word.Document.12">
                  <p:embed/>
                </p:oleObj>
              </mc:Choice>
              <mc:Fallback>
                <p:oleObj name="Document" r:id="rId2" imgW="8129635" imgH="3779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258762"/>
              </p:ext>
            </p:extLst>
          </p:nvPr>
        </p:nvGraphicFramePr>
        <p:xfrm>
          <a:off x="531813" y="804863"/>
          <a:ext cx="786130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65291" progId="Word.Document.12">
                  <p:embed/>
                </p:oleObj>
              </mc:Choice>
              <mc:Fallback>
                <p:oleObj name="Document" r:id="rId2" imgW="8129635" imgH="50652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6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7824"/>
              </p:ext>
            </p:extLst>
          </p:nvPr>
        </p:nvGraphicFramePr>
        <p:xfrm>
          <a:off x="531813" y="804863"/>
          <a:ext cx="7861300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79617" progId="Word.Document.12">
                  <p:embed/>
                </p:oleObj>
              </mc:Choice>
              <mc:Fallback>
                <p:oleObj name="Document" r:id="rId2" imgW="8129635" imgH="5279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5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75811"/>
              </p:ext>
            </p:extLst>
          </p:nvPr>
        </p:nvGraphicFramePr>
        <p:xfrm>
          <a:off x="531813" y="804863"/>
          <a:ext cx="7861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2536" progId="Word.Document.12">
                  <p:embed/>
                </p:oleObj>
              </mc:Choice>
              <mc:Fallback>
                <p:oleObj name="Document" r:id="rId2" imgW="8129635" imgH="32325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143394"/>
              </p:ext>
            </p:extLst>
          </p:nvPr>
        </p:nvGraphicFramePr>
        <p:xfrm>
          <a:off x="531813" y="804863"/>
          <a:ext cx="786130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66012" progId="Word.Document.12">
                  <p:embed/>
                </p:oleObj>
              </mc:Choice>
              <mc:Fallback>
                <p:oleObj name="Document" r:id="rId2" imgW="8129635" imgH="50660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9.1.4  C-</a:t>
            </a:r>
            <a:r>
              <a:rPr lang="zh-CN" altLang="zh-CN" sz="4200" b="1">
                <a:solidFill>
                  <a:srgbClr val="319095"/>
                </a:solidFill>
              </a:rPr>
              <a:t>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31010"/>
              </p:ext>
            </p:extLst>
          </p:nvPr>
        </p:nvGraphicFramePr>
        <p:xfrm>
          <a:off x="204788" y="1555750"/>
          <a:ext cx="8256587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118850" progId="Word.Document.12">
                  <p:embed/>
                </p:oleObj>
              </mc:Choice>
              <mc:Fallback>
                <p:oleObj name="Document" r:id="rId3" imgW="8548607" imgH="411885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8" y="1555750"/>
                        <a:ext cx="8256587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9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504487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60499" progId="Word.Document.12">
                  <p:embed/>
                </p:oleObj>
              </mc:Choice>
              <mc:Fallback>
                <p:oleObj name="Document" r:id="rId2" imgW="8111970" imgH="57604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6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6596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35125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3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271097"/>
              </p:ext>
            </p:extLst>
          </p:nvPr>
        </p:nvGraphicFramePr>
        <p:xfrm>
          <a:off x="-275011" y="1340644"/>
          <a:ext cx="87630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4667" imgH="4327218" progId="Word.Document.12">
                  <p:embed/>
                </p:oleObj>
              </mc:Choice>
              <mc:Fallback>
                <p:oleObj name="Document" r:id="rId2" imgW="9054667" imgH="4327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011" y="1340644"/>
                        <a:ext cx="87630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74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747889"/>
              </p:ext>
            </p:extLst>
          </p:nvPr>
        </p:nvGraphicFramePr>
        <p:xfrm>
          <a:off x="531813" y="804863"/>
          <a:ext cx="7861300" cy="569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97380" progId="Word.Document.12">
                  <p:embed/>
                </p:oleObj>
              </mc:Choice>
              <mc:Fallback>
                <p:oleObj name="Document" r:id="rId2" imgW="8129635" imgH="5897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9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6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603812" y="2432447"/>
            <a:ext cx="6706442" cy="233907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支持向量机的</a:t>
            </a:r>
            <a:endParaRPr lang="en-US" altLang="zh-CN" sz="48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en-US" altLang="zh-CN" sz="4800" b="1">
                <a:latin typeface="微软雅黑" pitchFamily="34" charset="-122"/>
                <a:ea typeface="微软雅黑" pitchFamily="34" charset="-122"/>
              </a:rPr>
              <a:t>Matlab</a:t>
            </a:r>
          </a:p>
          <a:p>
            <a:pPr algn="ctr"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命令及应用例子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205002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65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564578"/>
              </p:ext>
            </p:extLst>
          </p:nvPr>
        </p:nvGraphicFramePr>
        <p:xfrm>
          <a:off x="531813" y="661988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61988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9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89877"/>
              </p:ext>
            </p:extLst>
          </p:nvPr>
        </p:nvGraphicFramePr>
        <p:xfrm>
          <a:off x="531813" y="804863"/>
          <a:ext cx="7861300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04306" progId="Word.Document.12">
                  <p:embed/>
                </p:oleObj>
              </mc:Choice>
              <mc:Fallback>
                <p:oleObj name="Document" r:id="rId2" imgW="8129635" imgH="57043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41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978495"/>
              </p:ext>
            </p:extLst>
          </p:nvPr>
        </p:nvGraphicFramePr>
        <p:xfrm>
          <a:off x="531813" y="804863"/>
          <a:ext cx="786130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60027" progId="Word.Document.12">
                  <p:embed/>
                </p:oleObj>
              </mc:Choice>
              <mc:Fallback>
                <p:oleObj name="Document" r:id="rId2" imgW="8129635" imgH="5160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03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600536"/>
              </p:ext>
            </p:extLst>
          </p:nvPr>
        </p:nvGraphicFramePr>
        <p:xfrm>
          <a:off x="531813" y="804863"/>
          <a:ext cx="786130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11036" progId="Word.Document.12">
                  <p:embed/>
                </p:oleObj>
              </mc:Choice>
              <mc:Fallback>
                <p:oleObj name="Document" r:id="rId2" imgW="8129635" imgH="38110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4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458425"/>
              </p:ext>
            </p:extLst>
          </p:nvPr>
        </p:nvGraphicFramePr>
        <p:xfrm>
          <a:off x="641350" y="351631"/>
          <a:ext cx="7861300" cy="615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76821" progId="Word.Document.12">
                  <p:embed/>
                </p:oleObj>
              </mc:Choice>
              <mc:Fallback>
                <p:oleObj name="Document" r:id="rId2" imgW="8129635" imgH="63768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351631"/>
                        <a:ext cx="7861300" cy="6154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13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372086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C4B698-502E-4D50-858C-168D0B19795B}"/>
              </a:ext>
            </a:extLst>
          </p:cNvPr>
          <p:cNvSpPr txBox="1"/>
          <p:nvPr/>
        </p:nvSpPr>
        <p:spPr>
          <a:xfrm>
            <a:off x="178173" y="1305341"/>
            <a:ext cx="85220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717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a=readmatrix('data9_1.txt');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b=a'; c=b(:,[1:27]); x=b(:,[28:end]);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提取已分类和待分类的数据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[d,ps]=mapstd(c);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已分类数据的标准化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mu=ps.xmean, sigma=ps.xstd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显示已知数据的均值和标准差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xx=mapstd('apply',x,ps);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待分类数据的标准化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group=[ones(20,1); -ones(7,1)];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已知样本点的类别标号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s=fitcsvm(d',group)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训练支持向量机分类器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sv_index=find(s.IsSupportVector)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返回支持向量的标号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beta=s.Alpha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返回分类函数的权系数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bb=s.Bias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check=predict(s,d')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验证已知样本点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err_rate=1-sum(group==check)/length(group)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计算已知样本点的错判率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solution=predict(s,xx')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对待判样本点进行分类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3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30866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支持向量分类机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的基本原理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870775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乳腺癌的诊断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9.3.1  </a:t>
            </a:r>
            <a:r>
              <a:rPr lang="zh-CN" altLang="zh-CN" sz="4200" b="1">
                <a:solidFill>
                  <a:srgbClr val="319095"/>
                </a:solidFill>
              </a:rPr>
              <a:t>问题的提出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952947"/>
              </p:ext>
            </p:extLst>
          </p:nvPr>
        </p:nvGraphicFramePr>
        <p:xfrm>
          <a:off x="287338" y="1651000"/>
          <a:ext cx="8256587" cy="518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378928" progId="Word.Document.12">
                  <p:embed/>
                </p:oleObj>
              </mc:Choice>
              <mc:Fallback>
                <p:oleObj name="Document" r:id="rId3" imgW="8548607" imgH="537892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338" y="1651000"/>
                        <a:ext cx="8256587" cy="518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5627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9.3.2  </a:t>
            </a:r>
            <a:r>
              <a:rPr lang="zh-CN" altLang="zh-CN" sz="4200" b="1">
                <a:solidFill>
                  <a:srgbClr val="319095"/>
                </a:solidFill>
              </a:rPr>
              <a:t>支持向量机的分类模型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983761"/>
              </p:ext>
            </p:extLst>
          </p:nvPr>
        </p:nvGraphicFramePr>
        <p:xfrm>
          <a:off x="382588" y="155042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55042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2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006413"/>
              </p:ext>
            </p:extLst>
          </p:nvPr>
        </p:nvGraphicFramePr>
        <p:xfrm>
          <a:off x="531813" y="804863"/>
          <a:ext cx="786130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8428" progId="Word.Document.12">
                  <p:embed/>
                </p:oleObj>
              </mc:Choice>
              <mc:Fallback>
                <p:oleObj name="Document" r:id="rId2" imgW="8129635" imgH="3798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2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833669"/>
              </p:ext>
            </p:extLst>
          </p:nvPr>
        </p:nvGraphicFramePr>
        <p:xfrm>
          <a:off x="531813" y="804863"/>
          <a:ext cx="78613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62103" progId="Word.Document.12">
                  <p:embed/>
                </p:oleObj>
              </mc:Choice>
              <mc:Fallback>
                <p:oleObj name="Document" r:id="rId2" imgW="8129635" imgH="40621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7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07098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286055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28246" progId="Word.Document.12">
                  <p:embed/>
                </p:oleObj>
              </mc:Choice>
              <mc:Fallback>
                <p:oleObj name="Document" r:id="rId2" imgW="8129635" imgH="53282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61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266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2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7015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64987" progId="Word.Document.12">
                  <p:embed/>
                </p:oleObj>
              </mc:Choice>
              <mc:Fallback>
                <p:oleObj name="Document" r:id="rId2" imgW="8111970" imgH="53649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5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97630"/>
              </p:ext>
            </p:extLst>
          </p:nvPr>
        </p:nvGraphicFramePr>
        <p:xfrm>
          <a:off x="531813" y="804863"/>
          <a:ext cx="78613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0956" progId="Word.Document.12">
                  <p:embed/>
                </p:oleObj>
              </mc:Choice>
              <mc:Fallback>
                <p:oleObj name="Document" r:id="rId2" imgW="8129635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746639"/>
              </p:ext>
            </p:extLst>
          </p:nvPr>
        </p:nvGraphicFramePr>
        <p:xfrm>
          <a:off x="531813" y="804863"/>
          <a:ext cx="7861300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7403" progId="Word.Document.12">
                  <p:embed/>
                </p:oleObj>
              </mc:Choice>
              <mc:Fallback>
                <p:oleObj name="Document" r:id="rId2" imgW="8129635" imgH="5187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63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2021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76428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78064" progId="Word.Document.12">
                  <p:embed/>
                </p:oleObj>
              </mc:Choice>
              <mc:Fallback>
                <p:oleObj name="Document" r:id="rId2" imgW="8129635" imgH="46780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9.3.3  </a:t>
            </a:r>
            <a:r>
              <a:rPr lang="zh-CN" altLang="zh-CN" sz="4200" b="1">
                <a:solidFill>
                  <a:srgbClr val="319095"/>
                </a:solidFill>
              </a:rPr>
              <a:t>分类模型的求解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30869"/>
              </p:ext>
            </p:extLst>
          </p:nvPr>
        </p:nvGraphicFramePr>
        <p:xfrm>
          <a:off x="382588" y="1651000"/>
          <a:ext cx="8256587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43635" progId="Word.Document.12">
                  <p:embed/>
                </p:oleObj>
              </mc:Choice>
              <mc:Fallback>
                <p:oleObj name="Document" r:id="rId3" imgW="8548607" imgH="384363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651000"/>
                        <a:ext cx="8256587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664223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8831" progId="Word.Document.12">
                  <p:embed/>
                </p:oleObj>
              </mc:Choice>
              <mc:Fallback>
                <p:oleObj name="Document" r:id="rId2" imgW="8129635" imgH="43488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80790"/>
              </p:ext>
            </p:extLst>
          </p:nvPr>
        </p:nvGraphicFramePr>
        <p:xfrm>
          <a:off x="531813" y="804863"/>
          <a:ext cx="78613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22867" progId="Word.Document.12">
                  <p:embed/>
                </p:oleObj>
              </mc:Choice>
              <mc:Fallback>
                <p:oleObj name="Document" r:id="rId2" imgW="8129635" imgH="35228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9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987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7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621701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7605" progId="Word.Document.12">
                  <p:embed/>
                </p:oleObj>
              </mc:Choice>
              <mc:Fallback>
                <p:oleObj name="Document" r:id="rId2" imgW="8129635" imgH="38276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89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54075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2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6DFF15-6A43-4A73-87DC-F8984438C9F1}"/>
              </a:ext>
            </a:extLst>
          </p:cNvPr>
          <p:cNvSpPr txBox="1"/>
          <p:nvPr/>
        </p:nvSpPr>
        <p:spPr>
          <a:xfrm>
            <a:off x="178172" y="490513"/>
            <a:ext cx="813210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a=load('cancerdata2.txt');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a(:,1)=[];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删除第一列病例号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gind=find(a(:,1)==1);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读出良性肿瘤的序号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bind=find(a(:,1)==-1);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读出恶性肿瘤的序号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train=a([1:500],[2:end]);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提出已知样本点的数据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train=train';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[train,ps]=mapstd(train);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已分类数据标准化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group(gind)=1; group(bind)=-1;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已知样本点的类别标号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group=group';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转换成列向量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xa=a([501:569],[2:end]);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提出待分类数据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xa=xa'; xa=mapstd('apply',xa,ps);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待分类数据标准化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s=fitcsvm(train',group,'Standardize',true,'KernelFunction','rbf',...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'KernelScale','auto');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sv_index=find(s.IsSupportVector')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返回支持向量的标号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beta=s.Alpha'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返回分类函数的权系数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b=s.Bias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返回分类函数的常数项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check=predict(s,train');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验证已知样本点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err_rate=1-sum(group==check)/length(group)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计算错判率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solution=predict(s,xa')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进行待判样本点分类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sg=find(solution==1)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求待判样本点中的良性编号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sb=find(solution==-1)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求待判样本点中的恶性编号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84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9.1.1  </a:t>
            </a:r>
            <a:r>
              <a:rPr lang="zh-CN" altLang="zh-CN" sz="4200" b="1">
                <a:solidFill>
                  <a:srgbClr val="319095"/>
                </a:solidFill>
              </a:rPr>
              <a:t>线性可分支持向量分类机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069115"/>
              </p:ext>
            </p:extLst>
          </p:nvPr>
        </p:nvGraphicFramePr>
        <p:xfrm>
          <a:off x="205835" y="148319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835" y="148319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5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10572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8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784519"/>
              </p:ext>
            </p:extLst>
          </p:nvPr>
        </p:nvGraphicFramePr>
        <p:xfrm>
          <a:off x="504825" y="423863"/>
          <a:ext cx="8529638" cy="627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1226" imgH="6508712" progId="Word.Document.12">
                  <p:embed/>
                </p:oleObj>
              </mc:Choice>
              <mc:Fallback>
                <p:oleObj name="Document" r:id="rId2" imgW="8821226" imgH="65087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423863"/>
                        <a:ext cx="8529638" cy="627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2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675414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9194" progId="Word.Document.12">
                  <p:embed/>
                </p:oleObj>
              </mc:Choice>
              <mc:Fallback>
                <p:oleObj name="Document" r:id="rId2" imgW="8129635" imgH="56491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3266</TotalTime>
  <Words>590</Words>
  <Application>Microsoft Office PowerPoint</Application>
  <PresentationFormat>全屏显示(4:3)</PresentationFormat>
  <Paragraphs>63</Paragraphs>
  <Slides>70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166</cp:revision>
  <dcterms:created xsi:type="dcterms:W3CDTF">2020-06-24T23:10:14Z</dcterms:created>
  <dcterms:modified xsi:type="dcterms:W3CDTF">2021-02-23T16:48:07Z</dcterms:modified>
</cp:coreProperties>
</file>